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315200" cy="96012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1313"/>
    <a:srgbClr val="0F0F0F"/>
    <a:srgbClr val="1C1C1C"/>
    <a:srgbClr val="000000"/>
    <a:srgbClr val="111111"/>
    <a:srgbClr val="0A0A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310" y="-450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60070" y="2560320"/>
            <a:ext cx="8244230" cy="3413760"/>
          </a:xfrm>
          <a:ln>
            <a:noFill/>
          </a:ln>
        </p:spPr>
        <p:txBody>
          <a:bodyPr vert="horz" tIns="0" rIns="2560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7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60070" y="6026601"/>
            <a:ext cx="8247431" cy="3271520"/>
          </a:xfrm>
        </p:spPr>
        <p:txBody>
          <a:bodyPr lIns="0" rIns="25603"/>
          <a:lstStyle>
            <a:lvl1pPr marL="0" marR="64008" indent="0" algn="r">
              <a:buNone/>
              <a:defRPr>
                <a:solidFill>
                  <a:schemeClr val="tx1"/>
                </a:solidFill>
              </a:defRPr>
            </a:lvl1pPr>
            <a:lvl2pPr marL="640080" indent="0" algn="ctr">
              <a:buNone/>
            </a:lvl2pPr>
            <a:lvl3pPr marL="1280160" indent="0" algn="ctr">
              <a:buNone/>
            </a:lvl3pPr>
            <a:lvl4pPr marL="1920240" indent="0" algn="ctr">
              <a:buNone/>
            </a:lvl4pPr>
            <a:lvl5pPr marL="2560320" indent="0" algn="ctr">
              <a:buNone/>
            </a:lvl5pPr>
            <a:lvl6pPr marL="3200400" indent="0" algn="ctr">
              <a:buNone/>
            </a:lvl6pPr>
            <a:lvl7pPr marL="3840480" indent="0" algn="ctr">
              <a:buNone/>
            </a:lvl7pPr>
            <a:lvl8pPr marL="4480560" indent="0" algn="ctr">
              <a:buNone/>
            </a:lvl8pPr>
            <a:lvl9pPr marL="512064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1706883"/>
            <a:ext cx="2160270" cy="972862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1706883"/>
            <a:ext cx="6320790" cy="972862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870" y="2457907"/>
            <a:ext cx="8161020" cy="254325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7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870" y="5048706"/>
            <a:ext cx="8161020" cy="2818129"/>
          </a:xfrm>
        </p:spPr>
        <p:txBody>
          <a:bodyPr lIns="64008" rIns="64008" anchor="t"/>
          <a:lstStyle>
            <a:lvl1pPr marL="0" indent="0">
              <a:buNone/>
              <a:defRPr sz="3100">
                <a:solidFill>
                  <a:schemeClr val="tx1"/>
                </a:solidFill>
              </a:defRPr>
            </a:lvl1pPr>
            <a:lvl2pPr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314298"/>
            <a:ext cx="8641080" cy="2133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3584159"/>
            <a:ext cx="4240530" cy="8278368"/>
          </a:xfrm>
        </p:spPr>
        <p:txBody>
          <a:bodyPr/>
          <a:lstStyle>
            <a:lvl1pPr>
              <a:defRPr sz="36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3584159"/>
            <a:ext cx="4240530" cy="8278368"/>
          </a:xfrm>
        </p:spPr>
        <p:txBody>
          <a:bodyPr/>
          <a:lstStyle>
            <a:lvl1pPr>
              <a:defRPr sz="36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314298"/>
            <a:ext cx="8641080" cy="2133600"/>
          </a:xfrm>
        </p:spPr>
        <p:txBody>
          <a:bodyPr tIns="64008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3463130"/>
            <a:ext cx="4242197" cy="1230790"/>
          </a:xfrm>
        </p:spPr>
        <p:txBody>
          <a:bodyPr lIns="64008" tIns="0" rIns="64008" bIns="0" anchor="ctr">
            <a:noAutofit/>
          </a:bodyPr>
          <a:lstStyle>
            <a:lvl1pPr marL="0" indent="0">
              <a:buNone/>
              <a:defRPr sz="3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877277" y="3471547"/>
            <a:ext cx="4243864" cy="1222374"/>
          </a:xfrm>
        </p:spPr>
        <p:txBody>
          <a:bodyPr lIns="64008" tIns="0" rIns="64008" bIns="0" anchor="ctr"/>
          <a:lstStyle>
            <a:lvl1pPr marL="0" indent="0">
              <a:buNone/>
              <a:defRPr sz="3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0060" y="4693920"/>
            <a:ext cx="4242197" cy="7178677"/>
          </a:xfrm>
        </p:spPr>
        <p:txBody>
          <a:bodyPr tIns="0"/>
          <a:lstStyle>
            <a:lvl1pPr>
              <a:defRPr sz="31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693920"/>
            <a:ext cx="4243864" cy="7178677"/>
          </a:xfrm>
        </p:spPr>
        <p:txBody>
          <a:bodyPr tIns="0"/>
          <a:lstStyle>
            <a:lvl1pPr>
              <a:defRPr sz="31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314298"/>
            <a:ext cx="8721090" cy="2133600"/>
          </a:xfrm>
        </p:spPr>
        <p:txBody>
          <a:bodyPr vert="horz" tIns="6400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7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960124"/>
            <a:ext cx="2880360" cy="216916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20090" y="3129280"/>
            <a:ext cx="2880360" cy="8534400"/>
          </a:xfrm>
        </p:spPr>
        <p:txBody>
          <a:bodyPr lIns="25603" rIns="25603"/>
          <a:lstStyle>
            <a:lvl1pPr marL="0" indent="0" algn="l">
              <a:buNone/>
              <a:defRPr sz="2000"/>
            </a:lvl1pPr>
            <a:lvl2pPr indent="0" algn="l">
              <a:buNone/>
              <a:defRPr sz="1700"/>
            </a:lvl2pPr>
            <a:lvl3pPr indent="0" algn="l">
              <a:buNone/>
              <a:defRPr sz="1400"/>
            </a:lvl3pPr>
            <a:lvl4pPr indent="0" algn="l">
              <a:buNone/>
              <a:defRPr sz="1300"/>
            </a:lvl4pPr>
            <a:lvl5pPr indent="0" algn="l">
              <a:buNone/>
              <a:defRPr sz="1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753802" y="3129280"/>
            <a:ext cx="5367338" cy="8534400"/>
          </a:xfrm>
        </p:spPr>
        <p:txBody>
          <a:bodyPr tIns="0"/>
          <a:lstStyle>
            <a:lvl1pPr>
              <a:defRPr sz="3900"/>
            </a:lvl1pPr>
            <a:lvl2pPr>
              <a:defRPr sz="3600"/>
            </a:lvl2pPr>
            <a:lvl3pPr>
              <a:defRPr sz="3400"/>
            </a:lvl3pPr>
            <a:lvl4pPr>
              <a:defRPr sz="2800"/>
            </a:lvl4pPr>
            <a:lvl5pPr>
              <a:defRPr sz="25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324041" y="2068410"/>
            <a:ext cx="5520690" cy="768096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404341" y="10004902"/>
            <a:ext cx="163220" cy="290170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197060"/>
            <a:ext cx="2323490" cy="2954226"/>
          </a:xfrm>
        </p:spPr>
        <p:txBody>
          <a:bodyPr vert="horz" lIns="64008" tIns="64008" rIns="64008" bIns="64008" anchor="b"/>
          <a:lstStyle>
            <a:lvl1pPr algn="l">
              <a:buNone/>
              <a:defRPr sz="28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5280399"/>
            <a:ext cx="2320290" cy="4068064"/>
          </a:xfrm>
        </p:spPr>
        <p:txBody>
          <a:bodyPr lIns="89611" rIns="64008" bIns="64008" anchor="t"/>
          <a:lstStyle>
            <a:lvl1pPr marL="0" indent="0" algn="l">
              <a:spcBef>
                <a:spcPts val="350"/>
              </a:spcBef>
              <a:buFontTx/>
              <a:buNone/>
              <a:defRPr sz="18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81060" y="11865187"/>
            <a:ext cx="640080" cy="681567"/>
          </a:xfrm>
        </p:spPr>
        <p:txBody>
          <a:bodyPr/>
          <a:lstStyle/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660083" y="2239098"/>
            <a:ext cx="4848606" cy="733958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45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002" y="10857653"/>
            <a:ext cx="9621203" cy="194394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8016" tIns="64008" rIns="128016" bIns="64008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600575" y="11610341"/>
            <a:ext cx="5000625" cy="1191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8016" tIns="64008" rIns="128016" bIns="64008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002" y="-13336"/>
            <a:ext cx="9621203" cy="194394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8016" tIns="64008" rIns="128016" bIns="64008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600575" y="-13335"/>
            <a:ext cx="5000625" cy="1191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8016" tIns="64008" rIns="128016" bIns="64008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80060" y="1314298"/>
            <a:ext cx="8641080" cy="2133600"/>
          </a:xfrm>
          <a:prstGeom prst="rect">
            <a:avLst/>
          </a:prstGeom>
        </p:spPr>
        <p:txBody>
          <a:bodyPr vert="horz" lIns="0" tIns="64008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80060" y="3612896"/>
            <a:ext cx="8641080" cy="8193024"/>
          </a:xfrm>
          <a:prstGeom prst="rect">
            <a:avLst/>
          </a:prstGeom>
        </p:spPr>
        <p:txBody>
          <a:bodyPr vert="horz" lIns="128016" tIns="64008" rIns="128016" bIns="64008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DC00CE-E88D-4844-BDFC-65CD2C5F88C6}" type="datetimeFigureOut">
              <a:rPr lang="en-US" smtClean="0"/>
              <a:pPr/>
              <a:t>6/26/2009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00350" y="11865187"/>
            <a:ext cx="3520440" cy="681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321040" y="11865187"/>
            <a:ext cx="800100" cy="681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8AA1C2-C4C0-41C6-BD33-B00225174EC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968" y="377828"/>
            <a:ext cx="9639575" cy="121188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7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84048" indent="-384048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96112" indent="-34564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indent="-34564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208" indent="-29443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48256" indent="-29443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432304" indent="-29443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2688336" indent="-256032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072384" indent="-256032" algn="l" rtl="0" eaLnBrk="1" latinLnBrk="0" hangingPunct="1">
        <a:spcBef>
          <a:spcPct val="20000"/>
        </a:spcBef>
        <a:buClr>
          <a:schemeClr val="tx2"/>
        </a:buClr>
        <a:buChar char="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indent="-256032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11734800"/>
            <a:ext cx="9601200" cy="1066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696200" cy="4507515"/>
          </a:xfrm>
        </p:spPr>
        <p:txBody>
          <a:bodyPr>
            <a:normAutofit fontScale="90000"/>
          </a:bodyPr>
          <a:lstStyle/>
          <a:p>
            <a:pPr algn="l"/>
            <a:r>
              <a:rPr lang="en-ZA" sz="5400" dirty="0" smtClean="0"/>
              <a:t/>
            </a:r>
            <a:br>
              <a:rPr lang="en-ZA" sz="5400" dirty="0" smtClean="0"/>
            </a:br>
            <a:r>
              <a:rPr lang="en-ZA" sz="9800" b="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fire</a:t>
            </a:r>
            <a:r>
              <a:rPr lang="en-ZA" sz="9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ZA" sz="5400" b="0" dirty="0" smtClean="0">
                <a:solidFill>
                  <a:schemeClr val="accent6">
                    <a:lumMod val="75000"/>
                  </a:schemeClr>
                </a:solidFill>
              </a:rPr>
              <a:t>and the </a:t>
            </a:r>
            <a:r>
              <a:rPr lang="en-ZA" sz="8000" b="0" dirty="0" smtClean="0">
                <a:solidFill>
                  <a:schemeClr val="accent6">
                    <a:lumMod val="75000"/>
                  </a:schemeClr>
                </a:solidFill>
              </a:rPr>
              <a:t>ecology</a:t>
            </a:r>
            <a:r>
              <a:rPr lang="en-ZA" sz="5400" b="0" dirty="0" smtClean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ZA" sz="8000" b="0" dirty="0" smtClean="0">
                <a:solidFill>
                  <a:schemeClr val="accent6">
                    <a:lumMod val="75000"/>
                  </a:schemeClr>
                </a:solidFill>
              </a:rPr>
              <a:t>evolution </a:t>
            </a:r>
            <a:r>
              <a:rPr lang="en-ZA" sz="5400" b="0" dirty="0" smtClean="0">
                <a:solidFill>
                  <a:schemeClr val="accent6">
                    <a:lumMod val="75000"/>
                  </a:schemeClr>
                </a:solidFill>
              </a:rPr>
              <a:t>of terrestrial </a:t>
            </a:r>
            <a:r>
              <a:rPr lang="en-ZA" sz="8000" b="0" dirty="0" smtClean="0">
                <a:solidFill>
                  <a:schemeClr val="accent6">
                    <a:lumMod val="75000"/>
                  </a:schemeClr>
                </a:solidFill>
              </a:rPr>
              <a:t>vegetation</a:t>
            </a:r>
            <a:r>
              <a:rPr lang="en-ZA" sz="5400" dirty="0" smtClean="0"/>
              <a:t/>
            </a:r>
            <a:br>
              <a:rPr lang="en-ZA" sz="5400" dirty="0" smtClean="0"/>
            </a:br>
            <a:r>
              <a:rPr lang="en-IN" sz="5400" dirty="0" smtClean="0"/>
              <a:t/>
            </a:r>
            <a:br>
              <a:rPr lang="en-IN" sz="5400" dirty="0" smtClean="0"/>
            </a:b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7350" y="61550"/>
            <a:ext cx="2605450" cy="490900"/>
          </a:xfrm>
        </p:spPr>
        <p:txBody>
          <a:bodyPr>
            <a:normAutofit fontScale="92500"/>
          </a:bodyPr>
          <a:lstStyle/>
          <a:p>
            <a:r>
              <a:rPr lang="en-US" sz="18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DARWIN TALK SERIES, NCBS</a:t>
            </a:r>
            <a:endParaRPr lang="en-US" sz="18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6900" y="6572250"/>
            <a:ext cx="403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Prof. </a:t>
            </a:r>
            <a:r>
              <a:rPr lang="en-US" sz="2800" b="1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 William Bond</a:t>
            </a:r>
            <a:r>
              <a:rPr lang="en-US" sz="2800" dirty="0" smtClean="0">
                <a:solidFill>
                  <a:schemeClr val="tx1">
                    <a:lumMod val="65000"/>
                  </a:schemeClr>
                </a:solidFill>
                <a:latin typeface="+mj-lt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1">
                    <a:lumMod val="65000"/>
                  </a:schemeClr>
                </a:solidFill>
                <a:latin typeface="+mj-lt"/>
                <a:cs typeface="Arial" pitchFamily="34" charset="0"/>
              </a:rPr>
            </a:br>
            <a:r>
              <a:rPr lang="en-US" sz="2800" dirty="0" smtClean="0">
                <a:solidFill>
                  <a:schemeClr val="tx1">
                    <a:lumMod val="65000"/>
                  </a:schemeClr>
                </a:solidFill>
                <a:latin typeface="+mj-lt"/>
                <a:cs typeface="Arial" pitchFamily="34" charset="0"/>
              </a:rPr>
              <a:t>Botany Department</a:t>
            </a:r>
          </a:p>
          <a:p>
            <a:r>
              <a:rPr lang="en-US" sz="2800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The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University of </a:t>
            </a:r>
            <a:r>
              <a:rPr lang="en-US" sz="2800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Cape Town, South Africa</a:t>
            </a:r>
            <a:endParaRPr lang="en-US" sz="2800" dirty="0">
              <a:solidFill>
                <a:schemeClr val="tx1">
                  <a:lumMod val="6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1844576"/>
            <a:ext cx="32766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Vehicle leaves  </a:t>
            </a:r>
            <a:r>
              <a:rPr lang="en-US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IISc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at 4:15 pm from the parking bay in front of the main library and at 6:30 pm from NCBS to </a:t>
            </a:r>
            <a:r>
              <a:rPr lang="en-US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IISc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3800" y="118491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Tata Institute of Fundamental Research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GKVK, Bellary Road,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Bangalore 560 065</a:t>
            </a:r>
          </a:p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www.ncbs.res.in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11887200"/>
            <a:ext cx="18473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7" name="Picture 26" descr="NCBS-Logo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69000" y="11791950"/>
            <a:ext cx="2184400" cy="819150"/>
          </a:xfrm>
          <a:prstGeom prst="rect">
            <a:avLst/>
          </a:prstGeom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5962650"/>
            <a:ext cx="479933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838200" y="4648200"/>
            <a:ext cx="5357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7</a:t>
            </a:r>
            <a:r>
              <a:rPr lang="en-US" sz="2400" b="1" baseline="30000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th</a:t>
            </a:r>
            <a:r>
              <a:rPr lang="en-US" sz="2400" b="1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July 2009 </a:t>
            </a:r>
            <a:r>
              <a:rPr lang="en-US" sz="2400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Tuesday</a:t>
            </a:r>
            <a:r>
              <a:rPr lang="en-US" sz="2400" b="1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5 pm</a:t>
            </a:r>
            <a:endParaRPr lang="en-US" sz="2400" dirty="0">
              <a:solidFill>
                <a:schemeClr val="tx1">
                  <a:lumMod val="6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r>
              <a:rPr lang="en-US" sz="2400" dirty="0">
                <a:solidFill>
                  <a:schemeClr val="tx1">
                    <a:lumMod val="6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NCBS Lecture Hall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62000" y="9505950"/>
            <a:ext cx="85725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600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IN" sz="1600" dirty="0" smtClean="0">
              <a:solidFill>
                <a:schemeClr val="tx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1600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Terrestrial ecosystems have been burning for millions of years. Yet until recently, fire has not been considered as a factor driving evolution. However major revolutions in vegetation history, distinct suites of  traits and alternative states of eco-systems ,may be related to fire regimes and activity. I suggest that flammable ecosystems have evolved along divergent pathways from forests resulting in discrete, ancient assemblages with distinct endemic biotas.   </a:t>
            </a:r>
            <a:endParaRPr lang="en-IN" sz="1600" dirty="0" smtClean="0">
              <a:solidFill>
                <a:schemeClr val="tx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IN" sz="1600" dirty="0">
              <a:solidFill>
                <a:schemeClr val="tx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288</TotalTime>
  <Words>59</Words>
  <Application>Microsoft Office PowerPoint</Application>
  <PresentationFormat>A3 Paper (297x420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 fire and the ecology and evolution of terrestrial vegetation  </vt:lpstr>
    </vt:vector>
  </TitlesOfParts>
  <Company>NCBS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speciation into and out of the himalayas</dc:title>
  <dc:creator>Guest</dc:creator>
  <cp:lastModifiedBy>Admin</cp:lastModifiedBy>
  <cp:revision>42</cp:revision>
  <dcterms:created xsi:type="dcterms:W3CDTF">2009-05-29T09:36:36Z</dcterms:created>
  <dcterms:modified xsi:type="dcterms:W3CDTF">2009-06-26T09:36:08Z</dcterms:modified>
</cp:coreProperties>
</file>